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4"/>
  </p:notesMasterIdLst>
  <p:sldIdLst>
    <p:sldId id="256" r:id="rId2"/>
    <p:sldId id="257" r:id="rId3"/>
    <p:sldId id="277" r:id="rId4"/>
    <p:sldId id="271" r:id="rId5"/>
    <p:sldId id="276" r:id="rId6"/>
    <p:sldId id="275" r:id="rId7"/>
    <p:sldId id="258" r:id="rId8"/>
    <p:sldId id="259" r:id="rId9"/>
    <p:sldId id="260" r:id="rId10"/>
    <p:sldId id="261" r:id="rId11"/>
    <p:sldId id="262" r:id="rId12"/>
    <p:sldId id="273" r:id="rId13"/>
    <p:sldId id="274" r:id="rId14"/>
    <p:sldId id="263" r:id="rId15"/>
    <p:sldId id="264" r:id="rId16"/>
    <p:sldId id="265" r:id="rId17"/>
    <p:sldId id="266" r:id="rId18"/>
    <p:sldId id="267" r:id="rId19"/>
    <p:sldId id="268" r:id="rId20"/>
    <p:sldId id="269" r:id="rId21"/>
    <p:sldId id="270" r:id="rId22"/>
    <p:sldId id="27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024" autoAdjust="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EB1501-379E-42E4-9F5C-8CD0DA074792}" type="datetimeFigureOut">
              <a:rPr lang="en-US" smtClean="0"/>
              <a:t>11/20/2020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2F5FA4-AF7C-461E-84C4-7FF02044B0F2}" type="slidenum">
              <a:rPr lang="en-US" smtClean="0"/>
              <a:t>‹#›</a:t>
            </a:fld>
            <a:endParaRPr lang="en-US"/>
          </a:p>
        </p:txBody>
      </p:sp>
    </p:spTree>
    <p:extLst>
      <p:ext uri="{BB962C8B-B14F-4D97-AF65-F5344CB8AC3E}">
        <p14:creationId xmlns:p14="http://schemas.microsoft.com/office/powerpoint/2010/main" val="3057884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a:t>
            </a:r>
            <a:r>
              <a:rPr lang="en-US" baseline="0" dirty="0" smtClean="0"/>
              <a:t> various requirements which define the situations in which police can use necessary force. One of the rules concerning the use of necessary is its use only when a situation requires the use of force. This can include situations which pose a threat to the officer. The force applied by the officer should also be as minimum as possible in countering the attack. The force used should also be proportional to the amount of threat. This means the situations which the threat is from an unarmed individual, the officer should refrain from using a firearm.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2</a:t>
            </a:fld>
            <a:endParaRPr lang="en-US"/>
          </a:p>
        </p:txBody>
      </p:sp>
    </p:spTree>
    <p:extLst>
      <p:ext uri="{BB962C8B-B14F-4D97-AF65-F5344CB8AC3E}">
        <p14:creationId xmlns:p14="http://schemas.microsoft.com/office/powerpoint/2010/main" val="3552059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use of force continuum explains the steps required before an officer can fire their weapon at their subject. The presence of the officer where the subject is required. After the officer availing themselves to the subject, they can start with a verbal command. When the subject shows resistance. They can use empty hands to control the subject. Intermediate weapons should can be used when there is an imminent threat. When the threat is lethal, the officer can draw their weapon to protect themselves from the death threat.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3</a:t>
            </a:fld>
            <a:endParaRPr lang="en-US"/>
          </a:p>
        </p:txBody>
      </p:sp>
    </p:spTree>
    <p:extLst>
      <p:ext uri="{BB962C8B-B14F-4D97-AF65-F5344CB8AC3E}">
        <p14:creationId xmlns:p14="http://schemas.microsoft.com/office/powerpoint/2010/main" val="1586141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use of necessary</a:t>
            </a:r>
            <a:r>
              <a:rPr lang="en-US" baseline="0" dirty="0" smtClean="0"/>
              <a:t> force in the police department is an issue in line with the laws provided under self defense. Every individual has the right to take action when they are exposed to violence. This can also include police officers who may be exposed to threat when making arrests. However, there is need to understand how much force should be applied in self defense.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4</a:t>
            </a:fld>
            <a:endParaRPr lang="en-US"/>
          </a:p>
        </p:txBody>
      </p:sp>
    </p:spTree>
    <p:extLst>
      <p:ext uri="{BB962C8B-B14F-4D97-AF65-F5344CB8AC3E}">
        <p14:creationId xmlns:p14="http://schemas.microsoft.com/office/powerpoint/2010/main" val="1120931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Police</a:t>
            </a:r>
            <a:r>
              <a:rPr lang="en-US" baseline="0" dirty="0" smtClean="0"/>
              <a:t> brutality and police violence can be used to define the violation human rights by police officers. It includes incidents which police officers subject the citizens to excessive force. These include incidents of racial abuse , or unlawful killings of suspects. Other instances include the use of police against peacefully protesting crowds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5</a:t>
            </a:fld>
            <a:endParaRPr lang="en-US"/>
          </a:p>
        </p:txBody>
      </p:sp>
    </p:spTree>
    <p:extLst>
      <p:ext uri="{BB962C8B-B14F-4D97-AF65-F5344CB8AC3E}">
        <p14:creationId xmlns:p14="http://schemas.microsoft.com/office/powerpoint/2010/main" val="3139034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examples of the use of excessive</a:t>
            </a:r>
            <a:r>
              <a:rPr lang="en-US" baseline="0" dirty="0" smtClean="0"/>
              <a:t> force in the police department. One of the examples include when an officer proceeds to use force on a resisting subject without giving them any instructions verbally. </a:t>
            </a:r>
            <a:r>
              <a:rPr lang="en-US" dirty="0" smtClean="0"/>
              <a:t>Verbal commands are the first step in any encounter with a resisting subject. Unnecessary</a:t>
            </a:r>
            <a:r>
              <a:rPr lang="en-US" baseline="0" dirty="0" smtClean="0"/>
              <a:t> injuries on subjects during arrests can also be examples of excessive force. These can include shooting individuals or striking even when not resisting. Other incidents include harming of restrained individuals already placed under handcuffs. This can include hitting individuals or use of chokeholds on individuals already under arrest.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6</a:t>
            </a:fld>
            <a:endParaRPr lang="en-US"/>
          </a:p>
        </p:txBody>
      </p:sp>
    </p:spTree>
    <p:extLst>
      <p:ext uri="{BB962C8B-B14F-4D97-AF65-F5344CB8AC3E}">
        <p14:creationId xmlns:p14="http://schemas.microsoft.com/office/powerpoint/2010/main" val="1420445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use</a:t>
            </a:r>
            <a:r>
              <a:rPr lang="en-US" baseline="0" dirty="0" smtClean="0"/>
              <a:t> of needless force among the police is usually subjected to the black men more than other races in the United States. The disparities in the use of unnecessary force indicate higher numbers of the black population being exposed to cases of police inequality than other races. This is represented by the increased police searches of the back people for no reason. There is also the use of unnecessary force when dealing with black men more than the white. The proportion of black men shot by the police even when they’re unarmed has increased over time.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7</a:t>
            </a:fld>
            <a:endParaRPr lang="en-US"/>
          </a:p>
        </p:txBody>
      </p:sp>
    </p:spTree>
    <p:extLst>
      <p:ext uri="{BB962C8B-B14F-4D97-AF65-F5344CB8AC3E}">
        <p14:creationId xmlns:p14="http://schemas.microsoft.com/office/powerpoint/2010/main" val="3144433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factors attributed to</a:t>
            </a:r>
            <a:r>
              <a:rPr lang="en-US" baseline="0" dirty="0" smtClean="0"/>
              <a:t> the increased use of unnecessary force by the police against the black community. Various incidents of white officers shooting a black man have been considered to be influenced by racial differences. There is negative attitude by the police towards the black community to the high crime zones in the areas where the African Americans live. The negative perception by the police can influence the use of force even when there is no threat.  The African Americans are also likely to be involved crime more than the whites. This increases their interaction with the police. Some police officers may always associate an African American with a crime due to the experience they’ve hard. This can promote the use of even when there is no imminent threat.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8</a:t>
            </a:fld>
            <a:endParaRPr lang="en-US"/>
          </a:p>
        </p:txBody>
      </p:sp>
    </p:spTree>
    <p:extLst>
      <p:ext uri="{BB962C8B-B14F-4D97-AF65-F5344CB8AC3E}">
        <p14:creationId xmlns:p14="http://schemas.microsoft.com/office/powerpoint/2010/main" val="3512324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contact of the</a:t>
            </a:r>
            <a:r>
              <a:rPr lang="en-US" baseline="0" dirty="0" smtClean="0"/>
              <a:t> African Americans when interacting with the police can also be considered as a major factor that influences police violence. Some officers may feel threatened when interacting with bold individuals which can influence a feeling of threatened masculinity from the police. With the increase exposure to the cases of unnecessary force from the police, many African Americans may be tend to resist or confront the police based on their rights which can also promote a different reaction from the police officer.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9</a:t>
            </a:fld>
            <a:endParaRPr lang="en-US"/>
          </a:p>
        </p:txBody>
      </p:sp>
    </p:spTree>
    <p:extLst>
      <p:ext uri="{BB962C8B-B14F-4D97-AF65-F5344CB8AC3E}">
        <p14:creationId xmlns:p14="http://schemas.microsoft.com/office/powerpoint/2010/main" val="1376010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culture of the police department also affects the</a:t>
            </a:r>
            <a:r>
              <a:rPr lang="en-US" baseline="0" dirty="0" smtClean="0"/>
              <a:t> way force is used within the police department. The culture of the police may create a feeling of social dominance among the police over the citizens which may create hierarchy. The police may want an individual to obey orders that are unnecessary such as during an arrest. Some cultures in the workplace may also promote the use of violence. Some cases of police violence are likely to be associated with some workplaces due to the existing cases. Poor training in the police department also influences use of violence. Police have been trained to use some violent means such as chokeholds which have turned to be lethal. The police department has also failed to effectively train the officers on proportional use of force.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10</a:t>
            </a:fld>
            <a:endParaRPr lang="en-US"/>
          </a:p>
        </p:txBody>
      </p:sp>
    </p:spTree>
    <p:extLst>
      <p:ext uri="{BB962C8B-B14F-4D97-AF65-F5344CB8AC3E}">
        <p14:creationId xmlns:p14="http://schemas.microsoft.com/office/powerpoint/2010/main" val="1033149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Individual</a:t>
            </a:r>
            <a:r>
              <a:rPr lang="en-US" baseline="0" dirty="0" smtClean="0"/>
              <a:t> factors may also influence the use of necessary force in different ways by different officers. Individualism is one of the factors where an individual has no care or love for others. This can promote poor interactions with other people. The level of education an individual may also promote different interactions with people. Some individuals lack necessary education on the need to treat people fairly which can influence use of force even when not needed. Occupational attitudes may also influence the use of force. Some individuals who need to feel superior may think the use of force influences obedience.</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11</a:t>
            </a:fld>
            <a:endParaRPr lang="en-US"/>
          </a:p>
        </p:txBody>
      </p:sp>
    </p:spTree>
    <p:extLst>
      <p:ext uri="{BB962C8B-B14F-4D97-AF65-F5344CB8AC3E}">
        <p14:creationId xmlns:p14="http://schemas.microsoft.com/office/powerpoint/2010/main" val="290973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use of coercion by</a:t>
            </a:r>
            <a:r>
              <a:rPr lang="en-US" baseline="0" dirty="0" smtClean="0"/>
              <a:t> the police officers differs significantly on the basis of gender. Male police officers are more likely to use coercive force than their  female counterparts. Female police officers show high reluctance to use coercion against citizens than male police officers. More killing incidents are caused by male police officers. </a:t>
            </a:r>
            <a:r>
              <a:rPr lang="en-US" dirty="0" smtClean="0"/>
              <a:t>The police department encourages female police officers to show coercion when dealing with citizens.</a:t>
            </a:r>
          </a:p>
          <a:p>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12</a:t>
            </a:fld>
            <a:endParaRPr lang="en-US"/>
          </a:p>
        </p:txBody>
      </p:sp>
    </p:spTree>
    <p:extLst>
      <p:ext uri="{BB962C8B-B14F-4D97-AF65-F5344CB8AC3E}">
        <p14:creationId xmlns:p14="http://schemas.microsoft.com/office/powerpoint/2010/main" val="4043207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Coercion also plays</a:t>
            </a:r>
            <a:r>
              <a:rPr lang="en-US" baseline="0" dirty="0" smtClean="0"/>
              <a:t> a role in determining the level of exposure to threat a police officer is exposed to. There are less incidents of assault on the male police officers compared to female officers. This is due to high likelihood of use of coercive force by either.  There is also a concern on whether female and male police officers should have the same duties in the police department. This is due to some highly dangerous police departments which the reluctance to use force may expose the female officers to dangers.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13</a:t>
            </a:fld>
            <a:endParaRPr lang="en-US"/>
          </a:p>
        </p:txBody>
      </p:sp>
    </p:spTree>
    <p:extLst>
      <p:ext uri="{BB962C8B-B14F-4D97-AF65-F5344CB8AC3E}">
        <p14:creationId xmlns:p14="http://schemas.microsoft.com/office/powerpoint/2010/main" val="3421608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Justice system has also been ineffective in preventing the use of unnecessary force by the police. The issue seems to be neglected by the justice system</a:t>
            </a:r>
            <a:r>
              <a:rPr lang="en-US" baseline="0" dirty="0" smtClean="0"/>
              <a:t> with development of rules governing proper police conduct. There are less sanctions and punishments applied on the police officers caught using more force than required. Some police departments may also try to safe their officers from disciplinary actions which may affect their lives leading to pardoning of these crimes.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14</a:t>
            </a:fld>
            <a:endParaRPr lang="en-US"/>
          </a:p>
        </p:txBody>
      </p:sp>
    </p:spTree>
    <p:extLst>
      <p:ext uri="{BB962C8B-B14F-4D97-AF65-F5344CB8AC3E}">
        <p14:creationId xmlns:p14="http://schemas.microsoft.com/office/powerpoint/2010/main" val="2023674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Body cameras worn by</a:t>
            </a:r>
            <a:r>
              <a:rPr lang="en-US" baseline="0" dirty="0" smtClean="0"/>
              <a:t> the police are an example of policies enacted to promote integrity in the police department. Some of the ways integrity can be promoted in the police department is promoting use of proportional force. The body cameras capture all encounters by the police which can be used as evidence incase of assault by the police.  Better behavior in police officers has been promoted by the use of cameras. There are however high levels of assault cases since the introduction of body cameras worn by the police.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15</a:t>
            </a:fld>
            <a:endParaRPr lang="en-US"/>
          </a:p>
        </p:txBody>
      </p:sp>
    </p:spTree>
    <p:extLst>
      <p:ext uri="{BB962C8B-B14F-4D97-AF65-F5344CB8AC3E}">
        <p14:creationId xmlns:p14="http://schemas.microsoft.com/office/powerpoint/2010/main" val="2348751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Body cameras increase</a:t>
            </a:r>
            <a:r>
              <a:rPr lang="en-US" baseline="0" dirty="0" smtClean="0"/>
              <a:t> the confidence of individuals to confront the police based on their rights which can promote assault of the police officer.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16</a:t>
            </a:fld>
            <a:endParaRPr lang="en-US"/>
          </a:p>
        </p:txBody>
      </p:sp>
    </p:spTree>
    <p:extLst>
      <p:ext uri="{BB962C8B-B14F-4D97-AF65-F5344CB8AC3E}">
        <p14:creationId xmlns:p14="http://schemas.microsoft.com/office/powerpoint/2010/main" val="2258045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Social movements also</a:t>
            </a:r>
            <a:r>
              <a:rPr lang="en-US" baseline="0" dirty="0" smtClean="0"/>
              <a:t> have role to play in reducing police brutality in the community. Police brutality is associated with the use of unnecessary force where people have been shot or hurt by the police when there is no threat. Social movements such as the BLM movement have a role in promoting equality among the police and reducing the subjection of brutality to the black community. They also condemn the police misconducts and such as chokeholds which are also used in unnecessary manner by the police. Recent killings have also influenced the movements to create awareness on the need for racial equality which is a major subject in the use of necessary force by the police. They also put necessary pressure to the justice system to bring required reforms. </a:t>
            </a:r>
          </a:p>
        </p:txBody>
      </p:sp>
      <p:sp>
        <p:nvSpPr>
          <p:cNvPr id="4" name="Slide Number Placeholder 3"/>
          <p:cNvSpPr>
            <a:spLocks noGrp="1"/>
          </p:cNvSpPr>
          <p:nvPr>
            <p:ph type="sldNum" sz="quarter" idx="10"/>
          </p:nvPr>
        </p:nvSpPr>
        <p:spPr/>
        <p:txBody>
          <a:bodyPr/>
          <a:lstStyle/>
          <a:p>
            <a:fld id="{272F5FA4-AF7C-461E-84C4-7FF02044B0F2}" type="slidenum">
              <a:rPr lang="en-US" smtClean="0"/>
              <a:t>17</a:t>
            </a:fld>
            <a:endParaRPr lang="en-US"/>
          </a:p>
        </p:txBody>
      </p:sp>
    </p:spTree>
    <p:extLst>
      <p:ext uri="{BB962C8B-B14F-4D97-AF65-F5344CB8AC3E}">
        <p14:creationId xmlns:p14="http://schemas.microsoft.com/office/powerpoint/2010/main" val="2181111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18</a:t>
            </a:fld>
            <a:endParaRPr lang="en-US"/>
          </a:p>
        </p:txBody>
      </p:sp>
    </p:spTree>
    <p:extLst>
      <p:ext uri="{BB962C8B-B14F-4D97-AF65-F5344CB8AC3E}">
        <p14:creationId xmlns:p14="http://schemas.microsoft.com/office/powerpoint/2010/main" val="3322836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have been various ethical concerns</a:t>
            </a:r>
            <a:r>
              <a:rPr lang="en-US" baseline="0" dirty="0" smtClean="0"/>
              <a:t> which arise from the cases of unnecessary use of force by police officers. Institutional racism is one of the ethical concerns related to use of force by the police. The police actions are highly associated with cases of racial profiling where more brutality is subjected to the African Americans by the police more than other races. The ability to make rational decisions by the individuals in the police department is also highly questioned. The officers fail to make decisions rationally on proportionate use of force based on the threat. The role of the police department in protecting the community is also questioned due to the nature of interactions between the police and the black community. The police seems to exercise  a sense of superiority to the citizens rather than protecting them.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19</a:t>
            </a:fld>
            <a:endParaRPr lang="en-US"/>
          </a:p>
        </p:txBody>
      </p:sp>
    </p:spTree>
    <p:extLst>
      <p:ext uri="{BB962C8B-B14F-4D97-AF65-F5344CB8AC3E}">
        <p14:creationId xmlns:p14="http://schemas.microsoft.com/office/powerpoint/2010/main" val="183317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police use more force than</a:t>
            </a:r>
            <a:r>
              <a:rPr lang="en-US" baseline="0" dirty="0" smtClean="0"/>
              <a:t> required when dealing with citizens. Various factors can be attributed to the use of unnecessary force in the police department. The issue of race is the major factor attributed to the use of unnecessary force by white police officers on African Americans. There other factors which include culture and training as explained. The justice system has also failed to establish better rules which help in protecting the public from excess force which can be used by the police officers. The members of the public should be more than willing to participate in in social protests which can make the police departments better.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20</a:t>
            </a:fld>
            <a:endParaRPr lang="en-US"/>
          </a:p>
        </p:txBody>
      </p:sp>
    </p:spTree>
    <p:extLst>
      <p:ext uri="{BB962C8B-B14F-4D97-AF65-F5344CB8AC3E}">
        <p14:creationId xmlns:p14="http://schemas.microsoft.com/office/powerpoint/2010/main" val="984024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ways the concerns raised by increased use</a:t>
            </a:r>
            <a:r>
              <a:rPr lang="en-US" baseline="0" dirty="0" smtClean="0"/>
              <a:t> of unnecessary force can be reduced. There is need to establish better disciplinary actions and penalties through the justice system to help in protecting the people from police brutality which may at times be racially motivated. There is also a need to change some of the cultures used in the police departments which may include actions such as chokeholds as well as proper use of firearms. Individual responsibility can also play a major role in promoting a change in the nature of force used by the police. People should be ready to take responsibility of their actions when associated with police violence. </a:t>
            </a:r>
            <a:endParaRPr lang="en-US" dirty="0"/>
          </a:p>
        </p:txBody>
      </p:sp>
      <p:sp>
        <p:nvSpPr>
          <p:cNvPr id="4" name="Slide Number Placeholder 3"/>
          <p:cNvSpPr>
            <a:spLocks noGrp="1"/>
          </p:cNvSpPr>
          <p:nvPr>
            <p:ph type="sldNum" sz="quarter" idx="10"/>
          </p:nvPr>
        </p:nvSpPr>
        <p:spPr/>
        <p:txBody>
          <a:bodyPr/>
          <a:lstStyle/>
          <a:p>
            <a:fld id="{272F5FA4-AF7C-461E-84C4-7FF02044B0F2}" type="slidenum">
              <a:rPr lang="en-US" smtClean="0"/>
              <a:t>21</a:t>
            </a:fld>
            <a:endParaRPr lang="en-US"/>
          </a:p>
        </p:txBody>
      </p:sp>
    </p:spTree>
    <p:extLst>
      <p:ext uri="{BB962C8B-B14F-4D97-AF65-F5344CB8AC3E}">
        <p14:creationId xmlns:p14="http://schemas.microsoft.com/office/powerpoint/2010/main" val="4163084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3948219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82735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3194541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C5EFB8-B93F-4311-855A-2DF949B834B4}"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2941529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5C5EFB8-B93F-4311-855A-2DF949B834B4}" type="datetimeFigureOut">
              <a:rPr lang="en-US" smtClean="0"/>
              <a:t>11/20/2020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2401556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5C5EFB8-B93F-4311-855A-2DF949B834B4}" type="datetimeFigureOut">
              <a:rPr lang="en-US" smtClean="0"/>
              <a:t>11/20/2020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4198144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5EFB8-B93F-4311-855A-2DF949B834B4}" type="datetimeFigureOut">
              <a:rPr lang="en-US" smtClean="0"/>
              <a:t>11/20/2020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473941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EFB8-B93F-4311-855A-2DF949B834B4}"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3570337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5EFB8-B93F-4311-855A-2DF949B834B4}"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2391875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2829714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961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2112638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20695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1489002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2987482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C5EFB8-B93F-4311-855A-2DF949B834B4}"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DBFEA-0260-41BD-9836-BD0DC264B2FA}" type="slidenum">
              <a:rPr lang="en-US" smtClean="0"/>
              <a:t>‹#›</a:t>
            </a:fld>
            <a:endParaRPr lang="en-US"/>
          </a:p>
        </p:txBody>
      </p:sp>
    </p:spTree>
    <p:extLst>
      <p:ext uri="{BB962C8B-B14F-4D97-AF65-F5344CB8AC3E}">
        <p14:creationId xmlns:p14="http://schemas.microsoft.com/office/powerpoint/2010/main" val="3839087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C5EFB8-B93F-4311-855A-2DF949B834B4}" type="datetimeFigureOut">
              <a:rPr lang="en-US" smtClean="0"/>
              <a:t>11/20/2020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A1DBFEA-0260-41BD-9836-BD0DC264B2FA}" type="slidenum">
              <a:rPr lang="en-US" smtClean="0"/>
              <a:t>‹#›</a:t>
            </a:fld>
            <a:endParaRPr lang="en-US"/>
          </a:p>
        </p:txBody>
      </p:sp>
    </p:spTree>
    <p:extLst>
      <p:ext uri="{BB962C8B-B14F-4D97-AF65-F5344CB8AC3E}">
        <p14:creationId xmlns:p14="http://schemas.microsoft.com/office/powerpoint/2010/main" val="255344796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Cover page</a:t>
            </a:r>
            <a:endParaRPr lang="en-US" dirty="0"/>
          </a:p>
        </p:txBody>
      </p:sp>
      <p:sp>
        <p:nvSpPr>
          <p:cNvPr id="5" name="Content Placeholder 4"/>
          <p:cNvSpPr>
            <a:spLocks noGrp="1"/>
          </p:cNvSpPr>
          <p:nvPr>
            <p:ph idx="1"/>
          </p:nvPr>
        </p:nvSpPr>
        <p:spPr/>
        <p:txBody>
          <a:bodyPr/>
          <a:lstStyle/>
          <a:p>
            <a:pPr algn="ctr">
              <a:buNone/>
            </a:pPr>
            <a:endParaRPr lang="en-US" dirty="0" smtClean="0"/>
          </a:p>
          <a:p>
            <a:pPr algn="ctr">
              <a:buNone/>
            </a:pPr>
            <a:r>
              <a:rPr lang="en-US" dirty="0" smtClean="0"/>
              <a:t>Name </a:t>
            </a:r>
          </a:p>
          <a:p>
            <a:pPr algn="ctr">
              <a:buNone/>
            </a:pPr>
            <a:r>
              <a:rPr lang="en-US" dirty="0" smtClean="0"/>
              <a:t>Institution </a:t>
            </a:r>
          </a:p>
          <a:p>
            <a:pPr algn="ctr">
              <a:buNone/>
            </a:pPr>
            <a:r>
              <a:rPr lang="en-US" dirty="0" smtClean="0"/>
              <a:t>Course </a:t>
            </a:r>
          </a:p>
          <a:p>
            <a:pPr algn="ctr">
              <a:buNone/>
            </a:pPr>
            <a:r>
              <a:rPr lang="en-US" dirty="0" smtClean="0"/>
              <a:t>Instructor </a:t>
            </a:r>
          </a:p>
          <a:p>
            <a:pPr algn="ctr">
              <a:buNone/>
            </a:pPr>
            <a:r>
              <a:rPr lang="en-US" dirty="0" smtClean="0"/>
              <a:t>Date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Necessary force </a:t>
            </a:r>
            <a:endParaRPr lang="en-US" dirty="0"/>
          </a:p>
        </p:txBody>
      </p:sp>
      <p:sp>
        <p:nvSpPr>
          <p:cNvPr id="3" name="Content Placeholder 2"/>
          <p:cNvSpPr>
            <a:spLocks noGrp="1"/>
          </p:cNvSpPr>
          <p:nvPr>
            <p:ph idx="1"/>
          </p:nvPr>
        </p:nvSpPr>
        <p:spPr/>
        <p:txBody>
          <a:bodyPr>
            <a:normAutofit fontScale="92500"/>
          </a:bodyPr>
          <a:lstStyle/>
          <a:p>
            <a:r>
              <a:rPr lang="en-US" sz="3200" dirty="0" smtClean="0">
                <a:latin typeface="Times New Roman" pitchFamily="18" charset="0"/>
                <a:cs typeface="Times New Roman" pitchFamily="18" charset="0"/>
              </a:rPr>
              <a:t>Used only situation requires the use of force </a:t>
            </a:r>
            <a:r>
              <a:rPr lang="en-US" sz="3200" dirty="0" smtClean="0"/>
              <a:t>(McEwen, 2017)</a:t>
            </a:r>
            <a:endParaRPr lang="en-US" sz="3200" dirty="0" smtClean="0">
              <a:latin typeface="Times New Roman" pitchFamily="18" charset="0"/>
              <a:cs typeface="Times New Roman" pitchFamily="18" charset="0"/>
            </a:endParaRPr>
          </a:p>
          <a:p>
            <a:pPr lvl="1"/>
            <a:r>
              <a:rPr lang="en-US" sz="2800" dirty="0" smtClean="0">
                <a:latin typeface="Times New Roman" pitchFamily="18" charset="0"/>
                <a:cs typeface="Times New Roman" pitchFamily="18" charset="0"/>
              </a:rPr>
              <a:t>Example of an attack during an arrest.</a:t>
            </a:r>
          </a:p>
          <a:p>
            <a:r>
              <a:rPr lang="en-US" sz="3200" dirty="0" smtClean="0">
                <a:latin typeface="Times New Roman" pitchFamily="18" charset="0"/>
                <a:cs typeface="Times New Roman" pitchFamily="18" charset="0"/>
              </a:rPr>
              <a:t>It also requires the use of the minimal possible force in thwarting the attack.  </a:t>
            </a:r>
          </a:p>
          <a:p>
            <a:r>
              <a:rPr lang="en-US" sz="3200" dirty="0" smtClean="0">
                <a:latin typeface="Times New Roman" pitchFamily="18" charset="0"/>
                <a:cs typeface="Times New Roman" pitchFamily="18" charset="0"/>
              </a:rPr>
              <a:t>The necessary force should also be proportional to the threat of the harm. </a:t>
            </a:r>
            <a:endParaRPr lang="en-US" sz="3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force continuum</a:t>
            </a:r>
            <a:endParaRPr lang="en-US" dirty="0"/>
          </a:p>
        </p:txBody>
      </p:sp>
      <p:sp>
        <p:nvSpPr>
          <p:cNvPr id="3" name="Content Placeholder 2"/>
          <p:cNvSpPr>
            <a:spLocks noGrp="1"/>
          </p:cNvSpPr>
          <p:nvPr>
            <p:ph idx="1"/>
          </p:nvPr>
        </p:nvSpPr>
        <p:spPr/>
        <p:txBody>
          <a:bodyPr>
            <a:normAutofit/>
          </a:bodyPr>
          <a:lstStyle/>
          <a:p>
            <a:r>
              <a:rPr lang="en-US" dirty="0" smtClean="0"/>
              <a:t>It explains five general steps in the use of force by the police officers (McEwen, 2017)</a:t>
            </a:r>
          </a:p>
          <a:p>
            <a:pPr lvl="1"/>
            <a:r>
              <a:rPr lang="en-US" dirty="0" smtClean="0"/>
              <a:t>The first step is the presence of the authority where the subject is.</a:t>
            </a:r>
          </a:p>
          <a:p>
            <a:pPr lvl="1"/>
            <a:r>
              <a:rPr lang="en-US" dirty="0" smtClean="0"/>
              <a:t>Use of verbal commands</a:t>
            </a:r>
          </a:p>
          <a:p>
            <a:pPr lvl="1"/>
            <a:r>
              <a:rPr lang="en-US" dirty="0" smtClean="0"/>
              <a:t>Use of empty hands to control the subject without weapon. </a:t>
            </a:r>
          </a:p>
          <a:p>
            <a:pPr lvl="1"/>
            <a:r>
              <a:rPr lang="en-US" dirty="0" smtClean="0"/>
              <a:t>Immediate drawing of weapons without any lethal impact. </a:t>
            </a:r>
          </a:p>
          <a:p>
            <a:pPr lvl="1"/>
            <a:r>
              <a:rPr lang="en-US" dirty="0" smtClean="0"/>
              <a:t>Use of deadly force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Self defense </a:t>
            </a:r>
            <a:endParaRPr lang="en-US" dirty="0"/>
          </a:p>
        </p:txBody>
      </p:sp>
      <p:sp>
        <p:nvSpPr>
          <p:cNvPr id="3" name="Content Placeholder 2"/>
          <p:cNvSpPr>
            <a:spLocks noGrp="1"/>
          </p:cNvSpPr>
          <p:nvPr>
            <p:ph idx="1"/>
          </p:nvPr>
        </p:nvSpPr>
        <p:spPr/>
        <p:txBody>
          <a:bodyPr/>
          <a:lstStyle/>
          <a:p>
            <a:r>
              <a:rPr lang="en-US" dirty="0" smtClean="0"/>
              <a:t>The police officers like any other citizen have the right to protect themselves from violence (McEwen, 2017). </a:t>
            </a:r>
          </a:p>
          <a:p>
            <a:r>
              <a:rPr lang="en-US" dirty="0" smtClean="0"/>
              <a:t>Police also have the right to protect themselves from imminent threats. </a:t>
            </a:r>
          </a:p>
          <a:p>
            <a:r>
              <a:rPr lang="en-US" dirty="0" smtClean="0"/>
              <a:t>One should only take action when there is a threat of harm from another individual.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1316736"/>
          </a:xfrm>
        </p:spPr>
        <p:txBody>
          <a:bodyPr/>
          <a:lstStyle/>
          <a:p>
            <a:pPr algn="ctr"/>
            <a:r>
              <a:rPr lang="en-US" dirty="0" smtClean="0"/>
              <a:t>Police Violence and brutality</a:t>
            </a:r>
            <a:endParaRPr lang="en-US" dirty="0"/>
          </a:p>
        </p:txBody>
      </p:sp>
      <p:sp>
        <p:nvSpPr>
          <p:cNvPr id="3" name="Content Placeholder 2"/>
          <p:cNvSpPr>
            <a:spLocks noGrp="1"/>
          </p:cNvSpPr>
          <p:nvPr>
            <p:ph idx="1"/>
          </p:nvPr>
        </p:nvSpPr>
        <p:spPr/>
        <p:txBody>
          <a:bodyPr/>
          <a:lstStyle/>
          <a:p>
            <a:r>
              <a:rPr lang="en-US" dirty="0" smtClean="0"/>
              <a:t>It includes the  violation  of human  rights by police officers (Miller,  2018). </a:t>
            </a:r>
          </a:p>
          <a:p>
            <a:r>
              <a:rPr lang="en-US" dirty="0" smtClean="0"/>
              <a:t>Use of excessive force against citizens.</a:t>
            </a:r>
          </a:p>
          <a:p>
            <a:pPr lvl="1"/>
            <a:r>
              <a:rPr lang="en-US" dirty="0" smtClean="0"/>
              <a:t>Racial abuse of citizens by police officers. </a:t>
            </a:r>
          </a:p>
          <a:p>
            <a:pPr lvl="1"/>
            <a:r>
              <a:rPr lang="en-US" dirty="0" smtClean="0"/>
              <a:t>Unlawful killings of crime suspects during arrests by police officers. </a:t>
            </a:r>
          </a:p>
          <a:p>
            <a:pPr lvl="1"/>
            <a:r>
              <a:rPr lang="en-US" dirty="0" smtClean="0"/>
              <a:t>The use of anti-riot police officers against protesting  crowds even in peaceful protests.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excessive force</a:t>
            </a:r>
            <a:endParaRPr lang="en-US" dirty="0"/>
          </a:p>
        </p:txBody>
      </p:sp>
      <p:sp>
        <p:nvSpPr>
          <p:cNvPr id="3" name="Content Placeholder 2"/>
          <p:cNvSpPr>
            <a:spLocks noGrp="1"/>
          </p:cNvSpPr>
          <p:nvPr>
            <p:ph idx="1"/>
          </p:nvPr>
        </p:nvSpPr>
        <p:spPr/>
        <p:txBody>
          <a:bodyPr/>
          <a:lstStyle/>
          <a:p>
            <a:r>
              <a:rPr lang="en-US" dirty="0" smtClean="0"/>
              <a:t>Lack of verbal commands before applying any force. </a:t>
            </a:r>
          </a:p>
          <a:p>
            <a:pPr lvl="1"/>
            <a:r>
              <a:rPr lang="en-US" dirty="0" smtClean="0"/>
              <a:t>Verbal commands are the first step in any encounter with a resisting subject. </a:t>
            </a:r>
          </a:p>
          <a:p>
            <a:r>
              <a:rPr lang="en-US" dirty="0" smtClean="0"/>
              <a:t>Causing unnecessary injuries during arrests.</a:t>
            </a:r>
          </a:p>
          <a:p>
            <a:r>
              <a:rPr lang="en-US" dirty="0" smtClean="0"/>
              <a:t>Harming suspects who have already been restrained or put under arrest.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Disparities and racial bias </a:t>
            </a:r>
            <a:endParaRPr lang="en-US" dirty="0"/>
          </a:p>
        </p:txBody>
      </p:sp>
      <p:sp>
        <p:nvSpPr>
          <p:cNvPr id="3" name="Content Placeholder 2"/>
          <p:cNvSpPr>
            <a:spLocks noGrp="1"/>
          </p:cNvSpPr>
          <p:nvPr>
            <p:ph idx="1"/>
          </p:nvPr>
        </p:nvSpPr>
        <p:spPr/>
        <p:txBody>
          <a:bodyPr>
            <a:normAutofit fontScale="92500"/>
          </a:bodyPr>
          <a:lstStyle/>
          <a:p>
            <a:r>
              <a:rPr lang="en-US" sz="3200" dirty="0" smtClean="0">
                <a:latin typeface="Times New Roman" pitchFamily="18" charset="0"/>
                <a:cs typeface="Times New Roman" pitchFamily="18" charset="0"/>
              </a:rPr>
              <a:t>High disparities in use of unnecessary force when dealing with the black people </a:t>
            </a:r>
            <a:r>
              <a:rPr lang="en-US" sz="3200" dirty="0" smtClean="0"/>
              <a:t>(Miller,  2018). </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Increased rates of unnecessary police searches on cars of the black people.</a:t>
            </a:r>
          </a:p>
          <a:p>
            <a:r>
              <a:rPr lang="en-US" sz="3200" dirty="0" smtClean="0">
                <a:latin typeface="Times New Roman" pitchFamily="18" charset="0"/>
                <a:cs typeface="Times New Roman" pitchFamily="18" charset="0"/>
              </a:rPr>
              <a:t>High number of unarmed black men killed by the police  during arrests.  </a:t>
            </a:r>
          </a:p>
          <a:p>
            <a:endParaRPr lang="en-US" sz="3200" dirty="0" smtClean="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Promoting factors </a:t>
            </a:r>
            <a:endParaRPr lang="en-US" dirty="0"/>
          </a:p>
        </p:txBody>
      </p:sp>
      <p:sp>
        <p:nvSpPr>
          <p:cNvPr id="3" name="Content Placeholder 2"/>
          <p:cNvSpPr>
            <a:spLocks noGrp="1"/>
          </p:cNvSpPr>
          <p:nvPr>
            <p:ph idx="1"/>
          </p:nvPr>
        </p:nvSpPr>
        <p:spPr/>
        <p:txBody>
          <a:bodyPr>
            <a:normAutofit fontScale="85000" lnSpcReduction="10000"/>
          </a:bodyPr>
          <a:lstStyle/>
          <a:p>
            <a:r>
              <a:rPr lang="en-US" sz="3200" dirty="0" smtClean="0"/>
              <a:t>Racially influenced incidents. </a:t>
            </a:r>
          </a:p>
          <a:p>
            <a:pPr lvl="1"/>
            <a:r>
              <a:rPr lang="en-US" sz="2800" dirty="0" smtClean="0"/>
              <a:t>Shooting incidents associated with racial profiling. </a:t>
            </a:r>
          </a:p>
          <a:p>
            <a:r>
              <a:rPr lang="en-US" sz="3200" dirty="0" smtClean="0"/>
              <a:t>High crime areas and zones in the black community  promote negative attitude of police towards the blacks. </a:t>
            </a:r>
          </a:p>
          <a:p>
            <a:r>
              <a:rPr lang="en-US" sz="3200" dirty="0" smtClean="0"/>
              <a:t>Repeated police interactions with the black community exposes them to more violence from the police. </a:t>
            </a:r>
          </a:p>
          <a:p>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Promoting factors cont’</a:t>
            </a:r>
            <a:endParaRPr lang="en-US" dirty="0"/>
          </a:p>
        </p:txBody>
      </p:sp>
      <p:sp>
        <p:nvSpPr>
          <p:cNvPr id="3" name="Content Placeholder 2"/>
          <p:cNvSpPr>
            <a:spLocks noGrp="1"/>
          </p:cNvSpPr>
          <p:nvPr>
            <p:ph idx="1"/>
          </p:nvPr>
        </p:nvSpPr>
        <p:spPr/>
        <p:txBody>
          <a:bodyPr/>
          <a:lstStyle/>
          <a:p>
            <a:r>
              <a:rPr lang="en-US" dirty="0" smtClean="0"/>
              <a:t>Vulnerable contact by the African Americans can promote police violence towards the individual. </a:t>
            </a:r>
          </a:p>
          <a:p>
            <a:pPr lvl="1"/>
            <a:r>
              <a:rPr lang="en-US" dirty="0" smtClean="0"/>
              <a:t>Masculinity threat can influence use of brutal force.</a:t>
            </a:r>
          </a:p>
          <a:p>
            <a:r>
              <a:rPr lang="en-US" dirty="0" smtClean="0"/>
              <a:t>Increased exposure to police violence may influence the person to confront the police leading to more violence.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Police culture and Training </a:t>
            </a:r>
            <a:endParaRPr lang="en-US" dirty="0"/>
          </a:p>
        </p:txBody>
      </p:sp>
      <p:sp>
        <p:nvSpPr>
          <p:cNvPr id="3" name="Content Placeholder 2"/>
          <p:cNvSpPr>
            <a:spLocks noGrp="1"/>
          </p:cNvSpPr>
          <p:nvPr>
            <p:ph idx="1"/>
          </p:nvPr>
        </p:nvSpPr>
        <p:spPr/>
        <p:txBody>
          <a:bodyPr>
            <a:normAutofit/>
          </a:bodyPr>
          <a:lstStyle/>
          <a:p>
            <a:r>
              <a:rPr lang="en-US" dirty="0" smtClean="0"/>
              <a:t>The police culture creates a feeling of dominance over other citizens  (Miller,  2018). </a:t>
            </a:r>
          </a:p>
          <a:p>
            <a:r>
              <a:rPr lang="en-US" dirty="0" smtClean="0"/>
              <a:t>Police culture in workplace that promotes use of violence (Terrill, PAOLINE III, &amp; Manning, (2017).</a:t>
            </a:r>
          </a:p>
          <a:p>
            <a:r>
              <a:rPr lang="en-US" dirty="0" smtClean="0"/>
              <a:t>Police training which allows use of violent means such as chokeholds. </a:t>
            </a:r>
          </a:p>
          <a:p>
            <a:r>
              <a:rPr lang="en-US" dirty="0" smtClean="0"/>
              <a:t>Poor training of police officers on the amount of necessary force to apply in which situations.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factors</a:t>
            </a:r>
            <a:endParaRPr lang="en-US" dirty="0"/>
          </a:p>
        </p:txBody>
      </p:sp>
      <p:sp>
        <p:nvSpPr>
          <p:cNvPr id="3" name="Content Placeholder 2"/>
          <p:cNvSpPr>
            <a:spLocks noGrp="1"/>
          </p:cNvSpPr>
          <p:nvPr>
            <p:ph idx="1"/>
          </p:nvPr>
        </p:nvSpPr>
        <p:spPr/>
        <p:txBody>
          <a:bodyPr/>
          <a:lstStyle/>
          <a:p>
            <a:r>
              <a:rPr lang="en-US" dirty="0" smtClean="0"/>
              <a:t>Individual factors influence behavior of the police officers.</a:t>
            </a:r>
          </a:p>
          <a:p>
            <a:pPr marL="667512" lvl="2" indent="-342900">
              <a:spcBef>
                <a:spcPts val="700"/>
              </a:spcBef>
              <a:buClr>
                <a:schemeClr val="tx2"/>
              </a:buClr>
              <a:buSzPct val="95000"/>
              <a:buFont typeface="Wingdings" pitchFamily="2" charset="2"/>
              <a:buChar char="q"/>
            </a:pPr>
            <a:r>
              <a:rPr lang="en-US" dirty="0" smtClean="0"/>
              <a:t>	Lack of compassion and care can promote excessive force when dealing with citizens. </a:t>
            </a:r>
          </a:p>
          <a:p>
            <a:r>
              <a:rPr lang="en-US" dirty="0" smtClean="0"/>
              <a:t> Level of education of a police officer may also influence how they treat others.</a:t>
            </a:r>
          </a:p>
          <a:p>
            <a:r>
              <a:rPr lang="en-US" dirty="0" smtClean="0"/>
              <a:t>Occupational attitudes within individuals. </a:t>
            </a:r>
          </a:p>
          <a:p>
            <a:pPr lvl="1"/>
            <a:r>
              <a:rPr lang="en-US" dirty="0" smtClean="0"/>
              <a:t>Need to feel superior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1240536"/>
          </a:xfrm>
        </p:spPr>
        <p:txBody>
          <a:bodyPr/>
          <a:lstStyle/>
          <a:p>
            <a:pPr algn="ctr"/>
            <a:r>
              <a:rPr lang="en-US" dirty="0" smtClean="0"/>
              <a:t>Coercion in Men Vs. Women police</a:t>
            </a:r>
            <a:endParaRPr lang="en-US" dirty="0"/>
          </a:p>
        </p:txBody>
      </p:sp>
      <p:sp>
        <p:nvSpPr>
          <p:cNvPr id="3" name="Content Placeholder 2"/>
          <p:cNvSpPr>
            <a:spLocks noGrp="1"/>
          </p:cNvSpPr>
          <p:nvPr>
            <p:ph idx="1"/>
          </p:nvPr>
        </p:nvSpPr>
        <p:spPr/>
        <p:txBody>
          <a:bodyPr>
            <a:normAutofit/>
          </a:bodyPr>
          <a:lstStyle/>
          <a:p>
            <a:r>
              <a:rPr lang="en-US" dirty="0" smtClean="0"/>
              <a:t>More use of coercion by male police officers than the female police officers (Terrill, PAOLINE III, &amp; Manning, 2017).</a:t>
            </a:r>
          </a:p>
          <a:p>
            <a:r>
              <a:rPr lang="en-US" dirty="0" smtClean="0"/>
              <a:t>Reluctance of female police officers against the  use of coercion. </a:t>
            </a:r>
          </a:p>
          <a:p>
            <a:r>
              <a:rPr lang="en-US" dirty="0" smtClean="0"/>
              <a:t>There are more killing incidents by male police officers than the female police officers.</a:t>
            </a:r>
          </a:p>
          <a:p>
            <a:r>
              <a:rPr lang="en-US" dirty="0" smtClean="0"/>
              <a:t>The police department encourages female police officers to show coercion when dealing with citizens.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Coercion and police assault </a:t>
            </a:r>
            <a:endParaRPr lang="en-US" dirty="0"/>
          </a:p>
        </p:txBody>
      </p:sp>
      <p:sp>
        <p:nvSpPr>
          <p:cNvPr id="3" name="Content Placeholder 2"/>
          <p:cNvSpPr>
            <a:spLocks noGrp="1"/>
          </p:cNvSpPr>
          <p:nvPr>
            <p:ph idx="1"/>
          </p:nvPr>
        </p:nvSpPr>
        <p:spPr/>
        <p:txBody>
          <a:bodyPr/>
          <a:lstStyle/>
          <a:p>
            <a:r>
              <a:rPr lang="en-US" dirty="0" smtClean="0"/>
              <a:t>High cases of  police assault on female officers than male counterparts. </a:t>
            </a:r>
          </a:p>
          <a:p>
            <a:r>
              <a:rPr lang="en-US" dirty="0" smtClean="0"/>
              <a:t>Low likelihood to use coercive force by female police officers  associated with high assault (Terrill, PAOLINE III, &amp; Manning, 2017).</a:t>
            </a:r>
          </a:p>
          <a:p>
            <a:r>
              <a:rPr lang="en-US" dirty="0" smtClean="0"/>
              <a:t> Females working in more aggressive work environments such as  jails.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Justice system </a:t>
            </a:r>
            <a:endParaRPr lang="en-US" dirty="0"/>
          </a:p>
        </p:txBody>
      </p:sp>
      <p:sp>
        <p:nvSpPr>
          <p:cNvPr id="3" name="Content Placeholder 2"/>
          <p:cNvSpPr>
            <a:spLocks noGrp="1"/>
          </p:cNvSpPr>
          <p:nvPr>
            <p:ph idx="1"/>
          </p:nvPr>
        </p:nvSpPr>
        <p:spPr/>
        <p:txBody>
          <a:bodyPr/>
          <a:lstStyle/>
          <a:p>
            <a:r>
              <a:rPr lang="en-US" dirty="0" smtClean="0"/>
              <a:t>Poor rules regarding the use of necessary force by the police (McEwen, 2017)</a:t>
            </a:r>
          </a:p>
          <a:p>
            <a:r>
              <a:rPr lang="en-US" dirty="0" smtClean="0"/>
              <a:t>Lack of disciplinary measures in police departments for officers who use unnecessary force. </a:t>
            </a:r>
          </a:p>
          <a:p>
            <a:r>
              <a:rPr lang="en-US" dirty="0" smtClean="0"/>
              <a:t>Lack of sanctions  for the police officers caught using unnecessary force.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Police body cameras </a:t>
            </a:r>
            <a:endParaRPr lang="en-US" dirty="0"/>
          </a:p>
        </p:txBody>
      </p:sp>
      <p:sp>
        <p:nvSpPr>
          <p:cNvPr id="3" name="Content Placeholder 2"/>
          <p:cNvSpPr>
            <a:spLocks noGrp="1"/>
          </p:cNvSpPr>
          <p:nvPr>
            <p:ph idx="1"/>
          </p:nvPr>
        </p:nvSpPr>
        <p:spPr/>
        <p:txBody>
          <a:bodyPr>
            <a:normAutofit/>
          </a:bodyPr>
          <a:lstStyle/>
          <a:p>
            <a:r>
              <a:rPr lang="en-US" dirty="0" smtClean="0"/>
              <a:t>They help in capturing the encounters between the police and citizens  (</a:t>
            </a:r>
            <a:r>
              <a:rPr lang="en-US" dirty="0" err="1" smtClean="0"/>
              <a:t>Smykla</a:t>
            </a:r>
            <a:r>
              <a:rPr lang="en-US" dirty="0" smtClean="0"/>
              <a:t>, , Crow,  </a:t>
            </a:r>
            <a:r>
              <a:rPr lang="en-US" dirty="0" err="1" smtClean="0"/>
              <a:t>Crichlow</a:t>
            </a:r>
            <a:r>
              <a:rPr lang="en-US" dirty="0" smtClean="0"/>
              <a:t>, &amp; Snyder,  2016). </a:t>
            </a:r>
          </a:p>
          <a:p>
            <a:r>
              <a:rPr lang="en-US" dirty="0" smtClean="0"/>
              <a:t>Used to promote integrity among police officers.</a:t>
            </a:r>
          </a:p>
          <a:p>
            <a:r>
              <a:rPr lang="en-US" dirty="0" smtClean="0"/>
              <a:t>Has helped in reducing unnecessary  use of force by the police. </a:t>
            </a:r>
          </a:p>
          <a:p>
            <a:r>
              <a:rPr lang="en-US" dirty="0" smtClean="0"/>
              <a:t>Also associated with increased assault of the police officers by the citizens.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body cameras</a:t>
            </a:r>
            <a:endParaRPr lang="en-US" dirty="0"/>
          </a:p>
        </p:txBody>
      </p:sp>
      <p:pic>
        <p:nvPicPr>
          <p:cNvPr id="1027" name="Picture 3"/>
          <p:cNvPicPr>
            <a:picLocks noGrp="1" noChangeAspect="1" noChangeArrowheads="1"/>
          </p:cNvPicPr>
          <p:nvPr>
            <p:ph idx="1"/>
          </p:nvPr>
        </p:nvPicPr>
        <p:blipFill>
          <a:blip r:embed="rId3"/>
          <a:srcRect/>
          <a:stretch>
            <a:fillRect/>
          </a:stretch>
        </p:blipFill>
        <p:spPr bwMode="auto">
          <a:xfrm>
            <a:off x="1828800" y="1876424"/>
            <a:ext cx="6019799" cy="3076575"/>
          </a:xfrm>
          <a:prstGeom prst="rect">
            <a:avLst/>
          </a:prstGeom>
          <a:noFill/>
          <a:ln w="9525">
            <a:noFill/>
            <a:miter lim="800000"/>
            <a:headEnd/>
            <a:tailEnd/>
          </a:ln>
          <a:effectLst/>
        </p:spPr>
      </p:pic>
      <p:sp>
        <p:nvSpPr>
          <p:cNvPr id="6" name="TextBox 5"/>
          <p:cNvSpPr txBox="1"/>
          <p:nvPr/>
        </p:nvSpPr>
        <p:spPr>
          <a:xfrm>
            <a:off x="1219200" y="5181600"/>
            <a:ext cx="6934200" cy="1200329"/>
          </a:xfrm>
          <a:prstGeom prst="rect">
            <a:avLst/>
          </a:prstGeom>
          <a:solidFill>
            <a:schemeClr val="accent2">
              <a:lumMod val="75000"/>
            </a:schemeClr>
          </a:solidFill>
        </p:spPr>
        <p:txBody>
          <a:bodyPr wrap="square" rtlCol="0">
            <a:spAutoFit/>
          </a:bodyPr>
          <a:lstStyle/>
          <a:p>
            <a:r>
              <a:rPr lang="en-US" dirty="0" smtClean="0"/>
              <a:t>There has been a 15% increase in police assault cases since the introduction of police body cameras. (Terrill, PAOLINE III, &amp; Manning, 2017).</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movements </a:t>
            </a:r>
            <a:endParaRPr lang="en-US" dirty="0"/>
          </a:p>
        </p:txBody>
      </p:sp>
      <p:sp>
        <p:nvSpPr>
          <p:cNvPr id="3" name="Content Placeholder 2"/>
          <p:cNvSpPr>
            <a:spLocks noGrp="1"/>
          </p:cNvSpPr>
          <p:nvPr>
            <p:ph idx="1"/>
          </p:nvPr>
        </p:nvSpPr>
        <p:spPr/>
        <p:txBody>
          <a:bodyPr>
            <a:normAutofit/>
          </a:bodyPr>
          <a:lstStyle/>
          <a:p>
            <a:r>
              <a:rPr lang="en-US" dirty="0" smtClean="0"/>
              <a:t>Social movements promote equality among all races. </a:t>
            </a:r>
          </a:p>
          <a:p>
            <a:pPr lvl="1"/>
            <a:r>
              <a:rPr lang="en-US" dirty="0" smtClean="0"/>
              <a:t>The Black Lives Matter  movement(BLM) plays a role inn promoting racial equality by the police. </a:t>
            </a:r>
          </a:p>
          <a:p>
            <a:r>
              <a:rPr lang="en-US" dirty="0" smtClean="0"/>
              <a:t>They condemn police misconduct such as  police killings and shootings (Terrill, PAOLINE III, &amp; Manning, (2017).</a:t>
            </a:r>
          </a:p>
          <a:p>
            <a:r>
              <a:rPr lang="en-US" dirty="0" smtClean="0"/>
              <a:t>Helps in creating public awareness on the issue of police brutality. </a:t>
            </a:r>
          </a:p>
          <a:p>
            <a:r>
              <a:rPr lang="en-US" dirty="0" smtClean="0"/>
              <a:t>Promote reform in the justice system.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Lives Matter(BLM)</a:t>
            </a:r>
            <a:endParaRPr lang="en-US" dirty="0"/>
          </a:p>
        </p:txBody>
      </p:sp>
      <p:pic>
        <p:nvPicPr>
          <p:cNvPr id="2050" name="Picture 2"/>
          <p:cNvPicPr>
            <a:picLocks noGrp="1" noChangeAspect="1" noChangeArrowheads="1"/>
          </p:cNvPicPr>
          <p:nvPr>
            <p:ph idx="1"/>
          </p:nvPr>
        </p:nvPicPr>
        <p:blipFill>
          <a:blip r:embed="rId3"/>
          <a:srcRect/>
          <a:stretch>
            <a:fillRect/>
          </a:stretch>
        </p:blipFill>
        <p:spPr bwMode="auto">
          <a:xfrm>
            <a:off x="1600200" y="1676400"/>
            <a:ext cx="6276975" cy="3390900"/>
          </a:xfrm>
          <a:prstGeom prst="rect">
            <a:avLst/>
          </a:prstGeom>
          <a:noFill/>
          <a:ln w="9525">
            <a:noFill/>
            <a:miter lim="800000"/>
            <a:headEnd/>
            <a:tailEnd/>
          </a:ln>
          <a:effectLst/>
        </p:spPr>
      </p:pic>
      <p:sp>
        <p:nvSpPr>
          <p:cNvPr id="7" name="TextBox 6"/>
          <p:cNvSpPr txBox="1"/>
          <p:nvPr/>
        </p:nvSpPr>
        <p:spPr>
          <a:xfrm flipH="1">
            <a:off x="1112518" y="5410200"/>
            <a:ext cx="7574281" cy="923330"/>
          </a:xfrm>
          <a:prstGeom prst="rect">
            <a:avLst/>
          </a:prstGeom>
          <a:solidFill>
            <a:schemeClr val="accent2">
              <a:lumMod val="75000"/>
            </a:schemeClr>
          </a:solidFill>
        </p:spPr>
        <p:txBody>
          <a:bodyPr wrap="square" rtlCol="0">
            <a:spAutoFit/>
          </a:bodyPr>
          <a:lstStyle/>
          <a:p>
            <a:pPr algn="just"/>
            <a:r>
              <a:rPr lang="en-US" dirty="0" smtClean="0"/>
              <a:t>Black Lives Matter protests  in the US condemning the use of Brutal Force by the Police after Killing of George  Floyd and advocating for action from the justice system.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1164336"/>
          </a:xfrm>
        </p:spPr>
        <p:txBody>
          <a:bodyPr/>
          <a:lstStyle/>
          <a:p>
            <a:pPr algn="ctr"/>
            <a:r>
              <a:rPr lang="en-US" dirty="0" smtClean="0"/>
              <a:t>Unnecessary force ethical issues</a:t>
            </a:r>
            <a:endParaRPr lang="en-US" dirty="0"/>
          </a:p>
        </p:txBody>
      </p:sp>
      <p:sp>
        <p:nvSpPr>
          <p:cNvPr id="3" name="Content Placeholder 2"/>
          <p:cNvSpPr>
            <a:spLocks noGrp="1"/>
          </p:cNvSpPr>
          <p:nvPr>
            <p:ph idx="1"/>
          </p:nvPr>
        </p:nvSpPr>
        <p:spPr/>
        <p:txBody>
          <a:bodyPr>
            <a:normAutofit fontScale="77500" lnSpcReduction="20000"/>
          </a:bodyPr>
          <a:lstStyle/>
          <a:p>
            <a:r>
              <a:rPr lang="en-US" sz="3200" dirty="0" smtClean="0"/>
              <a:t>Institutional racism </a:t>
            </a:r>
          </a:p>
          <a:p>
            <a:pPr lvl="1"/>
            <a:r>
              <a:rPr lang="en-US" sz="2800" dirty="0" smtClean="0"/>
              <a:t>Cases of  white police officers who kill African American  more than other races. </a:t>
            </a:r>
          </a:p>
          <a:p>
            <a:r>
              <a:rPr lang="en-US" sz="3200" dirty="0" smtClean="0"/>
              <a:t>Poor decision making by individuals within the police department (McEwen, 2017)</a:t>
            </a:r>
          </a:p>
          <a:p>
            <a:r>
              <a:rPr lang="en-US" sz="3200" dirty="0" smtClean="0"/>
              <a:t>Lack of trust from the members of public on the role of the police  department  in community protection. </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There is unnecessary use of force  by the police against the  citizens. </a:t>
            </a:r>
          </a:p>
          <a:p>
            <a:r>
              <a:rPr lang="en-US" dirty="0" smtClean="0"/>
              <a:t>Racial profiling is one of  central issues in the use of unnecessary force by the police. </a:t>
            </a:r>
          </a:p>
          <a:p>
            <a:r>
              <a:rPr lang="en-US" dirty="0" smtClean="0"/>
              <a:t>A weak justice system  has influenced unnecessary force  by the police. </a:t>
            </a:r>
          </a:p>
          <a:p>
            <a:r>
              <a:rPr lang="en-US" dirty="0" smtClean="0"/>
              <a:t>The public have a role in promoting better conduct by the police.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Recommendations </a:t>
            </a:r>
            <a:endParaRPr lang="en-US" dirty="0"/>
          </a:p>
        </p:txBody>
      </p:sp>
      <p:sp>
        <p:nvSpPr>
          <p:cNvPr id="3" name="Content Placeholder 2"/>
          <p:cNvSpPr>
            <a:spLocks noGrp="1"/>
          </p:cNvSpPr>
          <p:nvPr>
            <p:ph idx="1"/>
          </p:nvPr>
        </p:nvSpPr>
        <p:spPr/>
        <p:txBody>
          <a:bodyPr/>
          <a:lstStyle/>
          <a:p>
            <a:r>
              <a:rPr lang="en-US" dirty="0" smtClean="0"/>
              <a:t>Better sanctions and disciplinary measures against the use of unnecessary force. </a:t>
            </a:r>
          </a:p>
          <a:p>
            <a:r>
              <a:rPr lang="en-US" dirty="0" smtClean="0"/>
              <a:t>Better culture in the police department  and training on use of force proportionally to thwart a threat (McEwen, 2017)</a:t>
            </a:r>
          </a:p>
          <a:p>
            <a:r>
              <a:rPr lang="en-US" dirty="0" smtClean="0"/>
              <a:t>Individual responsibility is also required among police officers  with accountability to own actions.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dirty="0" smtClean="0"/>
              <a:t>Miller, M. (2018). Police Brutality. </a:t>
            </a:r>
            <a:r>
              <a:rPr lang="en-US" i="1" dirty="0" smtClean="0"/>
              <a:t>Yale L. &amp; </a:t>
            </a:r>
            <a:r>
              <a:rPr lang="en-US" i="1" dirty="0" err="1" smtClean="0"/>
              <a:t>Pol'y</a:t>
            </a:r>
            <a:r>
              <a:rPr lang="en-US" i="1" dirty="0" smtClean="0"/>
              <a:t> Rev.</a:t>
            </a:r>
            <a:r>
              <a:rPr lang="en-US" dirty="0" smtClean="0"/>
              <a:t>, </a:t>
            </a:r>
            <a:r>
              <a:rPr lang="en-US" i="1" dirty="0" smtClean="0"/>
              <a:t>17</a:t>
            </a:r>
            <a:r>
              <a:rPr lang="en-US" dirty="0" smtClean="0"/>
              <a:t>, 149.</a:t>
            </a:r>
          </a:p>
          <a:p>
            <a:pPr fontAlgn="t"/>
            <a:r>
              <a:rPr lang="en-US" dirty="0" err="1" smtClean="0"/>
              <a:t>Smykla</a:t>
            </a:r>
            <a:r>
              <a:rPr lang="en-US" dirty="0" smtClean="0"/>
              <a:t>, J. O., Crow, M. S., </a:t>
            </a:r>
            <a:r>
              <a:rPr lang="en-US" dirty="0" err="1" smtClean="0"/>
              <a:t>Crichlow</a:t>
            </a:r>
            <a:r>
              <a:rPr lang="en-US" dirty="0" smtClean="0"/>
              <a:t>, V. J., &amp; Snyder, J. A. (2016). Police body-worn cameras: Perceptions of law enforcement leadership. </a:t>
            </a:r>
            <a:r>
              <a:rPr lang="en-US" i="1" dirty="0" smtClean="0"/>
              <a:t>American Journal of Criminal Justice</a:t>
            </a:r>
            <a:r>
              <a:rPr lang="en-US" dirty="0" smtClean="0"/>
              <a:t>, </a:t>
            </a:r>
            <a:r>
              <a:rPr lang="en-US" i="1" dirty="0" smtClean="0"/>
              <a:t>41</a:t>
            </a:r>
            <a:r>
              <a:rPr lang="en-US" dirty="0" smtClean="0"/>
              <a:t>(3), 424-443.</a:t>
            </a:r>
          </a:p>
          <a:p>
            <a:pPr fontAlgn="t"/>
            <a:r>
              <a:rPr lang="en-US" dirty="0" smtClean="0"/>
              <a:t>Terrill, W., PAOLINE III, E. A., &amp; Manning, P. K. (2017). Police culture and coercion. </a:t>
            </a:r>
            <a:r>
              <a:rPr lang="en-US" i="1" dirty="0" smtClean="0"/>
              <a:t>Criminology</a:t>
            </a:r>
            <a:r>
              <a:rPr lang="en-US" dirty="0" smtClean="0"/>
              <a:t>, </a:t>
            </a:r>
            <a:r>
              <a:rPr lang="en-US" i="1" dirty="0" smtClean="0"/>
              <a:t>41</a:t>
            </a:r>
            <a:r>
              <a:rPr lang="en-US" dirty="0" smtClean="0"/>
              <a:t>(4), 1003-1034.</a:t>
            </a:r>
          </a:p>
          <a:p>
            <a:pPr fontAlgn="t"/>
            <a:r>
              <a:rPr lang="en-US" dirty="0" smtClean="0"/>
              <a:t>McEwen, T. (2017). Policies on less‐than‐lethal force in law enforcement agencies. </a:t>
            </a:r>
            <a:r>
              <a:rPr lang="en-US" i="1" dirty="0" smtClean="0"/>
              <a:t>Policing: An International Journal of Police Strategies &amp; Management</a:t>
            </a:r>
            <a:r>
              <a:rPr lang="en-US" dirty="0" smtClean="0"/>
              <a:t>.</a:t>
            </a:r>
          </a:p>
          <a:p>
            <a:pPr>
              <a:buNone/>
            </a:pPr>
            <a:endParaRPr lang="en-US"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471</TotalTime>
  <Words>2934</Words>
  <Application>Microsoft Office PowerPoint</Application>
  <PresentationFormat>On-screen Show (4:3)</PresentationFormat>
  <Paragraphs>144</Paragraphs>
  <Slides>22</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Times New Roman</vt:lpstr>
      <vt:lpstr>Trebuchet MS</vt:lpstr>
      <vt:lpstr>Wingdings</vt:lpstr>
      <vt:lpstr>Wingdings 3</vt:lpstr>
      <vt:lpstr>Facet</vt:lpstr>
      <vt:lpstr>Cover page</vt:lpstr>
      <vt:lpstr>Necessary force </vt:lpstr>
      <vt:lpstr>Use of force continuum</vt:lpstr>
      <vt:lpstr>Self defense </vt:lpstr>
      <vt:lpstr>Police Violence and brutality</vt:lpstr>
      <vt:lpstr>Examples of excessive force</vt:lpstr>
      <vt:lpstr> Disparities and racial bias </vt:lpstr>
      <vt:lpstr>Promoting factors </vt:lpstr>
      <vt:lpstr>Promoting factors cont’</vt:lpstr>
      <vt:lpstr>Police culture and Training </vt:lpstr>
      <vt:lpstr>Individual factors</vt:lpstr>
      <vt:lpstr>Coercion in Men Vs. Women police</vt:lpstr>
      <vt:lpstr>Coercion and police assault </vt:lpstr>
      <vt:lpstr>The Justice system </vt:lpstr>
      <vt:lpstr>Police body cameras </vt:lpstr>
      <vt:lpstr>Example of body cameras</vt:lpstr>
      <vt:lpstr>Social movements </vt:lpstr>
      <vt:lpstr>Black Lives Matter(BLM)</vt:lpstr>
      <vt:lpstr>Unnecessary force ethical issues</vt:lpstr>
      <vt:lpstr>Conclusion </vt:lpstr>
      <vt:lpstr>Recommendations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HP</cp:lastModifiedBy>
  <cp:revision>92</cp:revision>
  <dcterms:created xsi:type="dcterms:W3CDTF">2020-11-20T04:25:13Z</dcterms:created>
  <dcterms:modified xsi:type="dcterms:W3CDTF">2020-11-20T16:38:46Z</dcterms:modified>
</cp:coreProperties>
</file>